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25" d="100"/>
          <a:sy n="25" d="100"/>
        </p:scale>
        <p:origin x="840" y="-228"/>
      </p:cViewPr>
      <p:guideLst/>
    </p:cSldViewPr>
  </p:slideViewPr>
  <p:notesTextViewPr>
    <p:cViewPr>
      <p:scale>
        <a:sx n="1" d="1"/>
        <a:sy n="1" d="1"/>
      </p:scale>
      <p:origin x="0" y="0"/>
    </p:cViewPr>
  </p:notesTextViewPr>
  <p:notesViewPr>
    <p:cSldViewPr snapToGrid="0">
      <p:cViewPr varScale="1">
        <p:scale>
          <a:sx n="83" d="100"/>
          <a:sy n="83" d="100"/>
        </p:scale>
        <p:origin x="2994"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10A68-AB16-4475-AD20-48F52644D0F9}" type="datetimeFigureOut">
              <a:rPr lang="ko-KR" altLang="en-US" smtClean="0"/>
              <a:t>2025-05-06</a:t>
            </a:fld>
            <a:endParaRPr lang="ko-KR" altLang="en-US"/>
          </a:p>
        </p:txBody>
      </p:sp>
      <p:sp>
        <p:nvSpPr>
          <p:cNvPr id="4" name="슬라이드 이미지 개체 틀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BD1C9-92BA-455D-A623-D3502659340E}" type="slidenum">
              <a:rPr lang="ko-KR" altLang="en-US" smtClean="0"/>
              <a:t>‹#›</a:t>
            </a:fld>
            <a:endParaRPr lang="ko-KR" altLang="en-US"/>
          </a:p>
        </p:txBody>
      </p:sp>
    </p:spTree>
    <p:extLst>
      <p:ext uri="{BB962C8B-B14F-4D97-AF65-F5344CB8AC3E}">
        <p14:creationId xmlns:p14="http://schemas.microsoft.com/office/powerpoint/2010/main" val="88552486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2025-05-06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2025-05-06</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grpSp>
        <p:nvGrpSpPr>
          <p:cNvPr id="9" name="그룹 8">
            <a:extLst>
              <a:ext uri="{FF2B5EF4-FFF2-40B4-BE49-F238E27FC236}">
                <a16:creationId xmlns:a16="http://schemas.microsoft.com/office/drawing/2014/main" id="{6FA6E480-90DC-448A-B642-311BA5A7BA30}"/>
              </a:ext>
            </a:extLst>
          </p:cNvPr>
          <p:cNvGrpSpPr/>
          <p:nvPr userDrawn="1"/>
        </p:nvGrpSpPr>
        <p:grpSpPr>
          <a:xfrm>
            <a:off x="0" y="1699"/>
            <a:ext cx="30276413" cy="42802064"/>
            <a:chOff x="0" y="1699"/>
            <a:chExt cx="30276413" cy="42802064"/>
          </a:xfrm>
        </p:grpSpPr>
        <p:pic>
          <p:nvPicPr>
            <p:cNvPr id="7" name="그림 6"/>
            <p:cNvPicPr>
              <a:picLocks noChangeAspect="1"/>
            </p:cNvPicPr>
            <p:nvPr userDrawn="1"/>
          </p:nvPicPr>
          <p:blipFill rotWithShape="1">
            <a:blip r:embed="rId3" cstate="print">
              <a:extLst>
                <a:ext uri="{28A0092B-C50C-407E-A947-70E740481C1C}">
                  <a14:useLocalDpi xmlns:a14="http://schemas.microsoft.com/office/drawing/2010/main" val="0"/>
                </a:ext>
              </a:extLst>
            </a:blip>
            <a:srcRect b="4246"/>
            <a:stretch/>
          </p:blipFill>
          <p:spPr>
            <a:xfrm>
              <a:off x="0" y="1699"/>
              <a:ext cx="30276413" cy="40984936"/>
            </a:xfrm>
            <a:prstGeom prst="rect">
              <a:avLst/>
            </a:prstGeom>
            <a:ln>
              <a:solidFill>
                <a:srgbClr val="92D050"/>
              </a:solidFill>
            </a:ln>
          </p:spPr>
        </p:pic>
        <p:sp>
          <p:nvSpPr>
            <p:cNvPr id="8" name="직사각형 7">
              <a:extLst>
                <a:ext uri="{FF2B5EF4-FFF2-40B4-BE49-F238E27FC236}">
                  <a16:creationId xmlns:a16="http://schemas.microsoft.com/office/drawing/2014/main" id="{CA267DDB-94F3-4E78-8D7C-06BF81870669}"/>
                </a:ext>
              </a:extLst>
            </p:cNvPr>
            <p:cNvSpPr/>
            <p:nvPr userDrawn="1"/>
          </p:nvSpPr>
          <p:spPr>
            <a:xfrm>
              <a:off x="0" y="40986635"/>
              <a:ext cx="30275213" cy="1817128"/>
            </a:xfrm>
            <a:prstGeom prst="rect">
              <a:avLst/>
            </a:prstGeom>
            <a:solidFill>
              <a:srgbClr val="AED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png"/><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31">
            <a:extLst>
              <a:ext uri="{FF2B5EF4-FFF2-40B4-BE49-F238E27FC236}">
                <a16:creationId xmlns:a16="http://schemas.microsoft.com/office/drawing/2014/main" id="{BEF40CD9-91A9-C47B-EF20-1D85876C36B9}"/>
              </a:ext>
            </a:extLst>
          </p:cNvPr>
          <p:cNvCxnSpPr>
            <a:cxnSpLocks/>
          </p:cNvCxnSpPr>
          <p:nvPr/>
        </p:nvCxnSpPr>
        <p:spPr>
          <a:xfrm>
            <a:off x="16485379" y="36861533"/>
            <a:ext cx="1320910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131">
            <a:extLst>
              <a:ext uri="{FF2B5EF4-FFF2-40B4-BE49-F238E27FC236}">
                <a16:creationId xmlns:a16="http://schemas.microsoft.com/office/drawing/2014/main" id="{84F4EB05-1597-AD78-8569-EE549249BA45}"/>
              </a:ext>
            </a:extLst>
          </p:cNvPr>
          <p:cNvCxnSpPr>
            <a:cxnSpLocks/>
          </p:cNvCxnSpPr>
          <p:nvPr/>
        </p:nvCxnSpPr>
        <p:spPr>
          <a:xfrm>
            <a:off x="16731477" y="26963553"/>
            <a:ext cx="1287968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사각형: 둥근 모서리 4">
            <a:extLst>
              <a:ext uri="{FF2B5EF4-FFF2-40B4-BE49-F238E27FC236}">
                <a16:creationId xmlns:a16="http://schemas.microsoft.com/office/drawing/2014/main" id="{A36D1069-B9ED-28A2-D48B-C986B8864FAD}"/>
              </a:ext>
            </a:extLst>
          </p:cNvPr>
          <p:cNvSpPr/>
          <p:nvPr/>
        </p:nvSpPr>
        <p:spPr>
          <a:xfrm>
            <a:off x="14930223" y="26423553"/>
            <a:ext cx="5818129"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bg1"/>
                </a:solidFill>
              </a:rPr>
              <a:t>Results</a:t>
            </a:r>
            <a:endParaRPr lang="ko-KR" altLang="en-US" dirty="0">
              <a:solidFill>
                <a:schemeClr val="bg1"/>
              </a:solidFill>
            </a:endParaRPr>
          </a:p>
        </p:txBody>
      </p:sp>
      <p:sp>
        <p:nvSpPr>
          <p:cNvPr id="6" name="TextBox 5">
            <a:extLst>
              <a:ext uri="{FF2B5EF4-FFF2-40B4-BE49-F238E27FC236}">
                <a16:creationId xmlns:a16="http://schemas.microsoft.com/office/drawing/2014/main" id="{AFE7E43F-7E62-BBBA-4EDE-939BF467D6AE}"/>
              </a:ext>
            </a:extLst>
          </p:cNvPr>
          <p:cNvSpPr txBox="1"/>
          <p:nvPr/>
        </p:nvSpPr>
        <p:spPr>
          <a:xfrm>
            <a:off x="1295677" y="8486924"/>
            <a:ext cx="12546771" cy="9448740"/>
          </a:xfrm>
          <a:prstGeom prst="rect">
            <a:avLst/>
          </a:prstGeom>
          <a:noFill/>
        </p:spPr>
        <p:txBody>
          <a:bodyPr wrap="square">
            <a:spAutoFit/>
          </a:bodyPr>
          <a:lstStyle/>
          <a:p>
            <a:r>
              <a:rPr lang="en-US" altLang="ko-KR" sz="3200" dirty="0">
                <a:latin typeface="+mj-ea"/>
                <a:ea typeface="+mj-ea"/>
              </a:rPr>
              <a:t>This study focuses on the design and implementation of a high-speed Serializer/</a:t>
            </a:r>
            <a:r>
              <a:rPr lang="en-US" altLang="ko-KR" sz="3200" dirty="0" err="1">
                <a:latin typeface="+mj-ea"/>
                <a:ea typeface="+mj-ea"/>
              </a:rPr>
              <a:t>Deserializer</a:t>
            </a:r>
            <a:r>
              <a:rPr lang="en-US" altLang="ko-KR" sz="3200" dirty="0">
                <a:latin typeface="+mj-ea"/>
                <a:ea typeface="+mj-ea"/>
              </a:rPr>
              <a:t> (SerDes) circuit.</a:t>
            </a:r>
          </a:p>
          <a:p>
            <a:r>
              <a:rPr lang="en-US" altLang="ko-KR" sz="3200" dirty="0">
                <a:latin typeface="+mj-ea"/>
                <a:ea typeface="+mj-ea"/>
              </a:rPr>
              <a:t>In TX mode, a 32-bit Parallel Data Signal with a Data Rate of 500MHz is received from the ATE and converted into a 1-bit Data Signal with a 16GHz Data Rate using a two-stage 4-to-1 Serializer followed by a 2-to-1 Serializer. The fully Serialized Signal is then delivered to the Output Driver, sampled through a True Single-Phase Clock Flip-Flop, and output via an Inverter Chain.</a:t>
            </a:r>
          </a:p>
          <a:p>
            <a:r>
              <a:rPr lang="en-US" altLang="ko-KR" sz="3200" dirty="0">
                <a:latin typeface="+mj-ea"/>
                <a:ea typeface="+mj-ea"/>
              </a:rPr>
              <a:t>In RX mode, a 1-bit Signal with a Data Rate of 16GHz is converted to a Differential Signal through a Single-to-Differential Buffer (SDB) and equalized in the Continuous Time Linear Equalizer (CTLE). The Signal is then Deserialized back into a 32-bit Parallel Data Signal with a Data Rate of 500MHz.</a:t>
            </a:r>
          </a:p>
          <a:p>
            <a:r>
              <a:rPr lang="en-US" altLang="ko-KR" sz="3200" dirty="0">
                <a:latin typeface="+mj-ea"/>
                <a:ea typeface="+mj-ea"/>
              </a:rPr>
              <a:t>The Serializer design employs True Single-Phase Clock (TSPC) DFFs to perform Data Timing Align. Each stage uses Transmission Gates and an OR Gate Equivalent Circuit with a Ring Counter Clock for Serialization. To improve area efficiency and reduce Propagation Delay, the OR Gate is replaced with NAND Gates and Inverters.</a:t>
            </a:r>
          </a:p>
        </p:txBody>
      </p:sp>
      <p:sp>
        <p:nvSpPr>
          <p:cNvPr id="7" name="TextBox 6">
            <a:extLst>
              <a:ext uri="{FF2B5EF4-FFF2-40B4-BE49-F238E27FC236}">
                <a16:creationId xmlns:a16="http://schemas.microsoft.com/office/drawing/2014/main" id="{C6FEC0E2-FABA-EB22-B0C6-EB76BCD4F214}"/>
              </a:ext>
            </a:extLst>
          </p:cNvPr>
          <p:cNvSpPr txBox="1"/>
          <p:nvPr/>
        </p:nvSpPr>
        <p:spPr>
          <a:xfrm>
            <a:off x="2802191" y="5640331"/>
            <a:ext cx="25748111" cy="1200329"/>
          </a:xfrm>
          <a:prstGeom prst="rect">
            <a:avLst/>
          </a:prstGeom>
          <a:noFill/>
        </p:spPr>
        <p:txBody>
          <a:bodyPr wrap="square">
            <a:spAutoFit/>
          </a:bodyPr>
          <a:lstStyle/>
          <a:p>
            <a:pPr algn="ctr"/>
            <a:r>
              <a:rPr lang="en-US" altLang="ko-KR" sz="3600" b="1" i="1" dirty="0">
                <a:ln w="28575">
                  <a:noFill/>
                  <a:prstDash val="dash"/>
                </a:ln>
                <a:latin typeface="+mj-ea"/>
                <a:ea typeface="+mj-ea"/>
              </a:rPr>
              <a:t>Department of Electrical and Electronic Engineering, College of Engineering, Yonsei University, Republic of Korea</a:t>
            </a:r>
          </a:p>
          <a:p>
            <a:pPr algn="ctr"/>
            <a:r>
              <a:rPr lang="en-US" altLang="ko-KR" sz="3600" b="1" i="1" dirty="0">
                <a:ln w="28575">
                  <a:noFill/>
                  <a:prstDash val="dash"/>
                </a:ln>
                <a:latin typeface="+mj-ea"/>
                <a:ea typeface="+mj-ea"/>
              </a:rPr>
              <a:t>Department of Electronics Engineering, College of Engineering, Incheon National University, Republic of Korea</a:t>
            </a:r>
            <a:endParaRPr lang="ko-KR" altLang="en-US" sz="3600" b="1" i="1" dirty="0">
              <a:ln w="28575">
                <a:noFill/>
                <a:prstDash val="dash"/>
              </a:ln>
              <a:latin typeface="+mj-ea"/>
              <a:ea typeface="+mj-ea"/>
            </a:endParaRPr>
          </a:p>
        </p:txBody>
      </p:sp>
      <p:sp>
        <p:nvSpPr>
          <p:cNvPr id="8" name="TextBox 7">
            <a:extLst>
              <a:ext uri="{FF2B5EF4-FFF2-40B4-BE49-F238E27FC236}">
                <a16:creationId xmlns:a16="http://schemas.microsoft.com/office/drawing/2014/main" id="{BBFACC92-F3FE-77D4-B6D1-F00D75C601C3}"/>
              </a:ext>
            </a:extLst>
          </p:cNvPr>
          <p:cNvSpPr txBox="1"/>
          <p:nvPr/>
        </p:nvSpPr>
        <p:spPr>
          <a:xfrm>
            <a:off x="35395" y="7957985"/>
            <a:ext cx="14878943" cy="584775"/>
          </a:xfrm>
          <a:prstGeom prst="rect">
            <a:avLst/>
          </a:prstGeom>
          <a:noFill/>
        </p:spPr>
        <p:txBody>
          <a:bodyPr wrap="square">
            <a:spAutoFit/>
          </a:bodyPr>
          <a:lstStyle/>
          <a:p>
            <a:pPr algn="ctr"/>
            <a:r>
              <a:rPr lang="en-US" altLang="ko-KR" sz="3200" b="1" i="1" dirty="0">
                <a:ln w="28575">
                  <a:noFill/>
                  <a:prstDash val="dash"/>
                </a:ln>
                <a:latin typeface="+mj-ea"/>
                <a:ea typeface="+mj-ea"/>
              </a:rPr>
              <a:t>Keywords – SERDES, CTLE, CDN, SDB</a:t>
            </a:r>
            <a:endParaRPr lang="ko-KR" altLang="en-US" sz="3200" b="1" i="1" dirty="0">
              <a:ln w="28575">
                <a:noFill/>
                <a:prstDash val="dash"/>
              </a:ln>
              <a:latin typeface="+mj-ea"/>
              <a:ea typeface="+mj-ea"/>
            </a:endParaRPr>
          </a:p>
        </p:txBody>
      </p:sp>
      <p:sp>
        <p:nvSpPr>
          <p:cNvPr id="9" name="TextBox 8">
            <a:extLst>
              <a:ext uri="{FF2B5EF4-FFF2-40B4-BE49-F238E27FC236}">
                <a16:creationId xmlns:a16="http://schemas.microsoft.com/office/drawing/2014/main" id="{595E3046-2D79-28A8-8E41-24C86A4022AE}"/>
              </a:ext>
            </a:extLst>
          </p:cNvPr>
          <p:cNvSpPr txBox="1"/>
          <p:nvPr/>
        </p:nvSpPr>
        <p:spPr>
          <a:xfrm>
            <a:off x="872218" y="25041836"/>
            <a:ext cx="13538909" cy="2554545"/>
          </a:xfrm>
          <a:prstGeom prst="rect">
            <a:avLst/>
          </a:prstGeom>
          <a:noFill/>
        </p:spPr>
        <p:txBody>
          <a:bodyPr wrap="square">
            <a:spAutoFit/>
          </a:bodyPr>
          <a:lstStyle/>
          <a:p>
            <a:pPr algn="just"/>
            <a:r>
              <a:rPr lang="en-US" altLang="ko-KR" sz="3200" dirty="0">
                <a:latin typeface="+mj-ea"/>
                <a:ea typeface="+mj-ea"/>
              </a:rPr>
              <a:t>The Serializer, as shown in Fig. 1, is designed with a 4-to-1 Serializer, a 2-to-1 Serializer, and a Clock Distribution Network for its operation. Each Serializer block is based on TSPC DFF architecture. At the Serialization Output Node, a recursive configuration of Transmission Gates is employed to ensure robust and intuitive Data Serialization.</a:t>
            </a:r>
            <a:endParaRPr lang="en-US" altLang="ko-KR" sz="3200" dirty="0">
              <a:ln w="28575">
                <a:noFill/>
                <a:prstDash val="dash"/>
              </a:ln>
              <a:solidFill>
                <a:schemeClr val="tx1"/>
              </a:solidFill>
              <a:latin typeface="+mj-ea"/>
              <a:ea typeface="+mj-ea"/>
            </a:endParaRPr>
          </a:p>
        </p:txBody>
      </p:sp>
      <p:sp>
        <p:nvSpPr>
          <p:cNvPr id="10" name="TextBox 9">
            <a:extLst>
              <a:ext uri="{FF2B5EF4-FFF2-40B4-BE49-F238E27FC236}">
                <a16:creationId xmlns:a16="http://schemas.microsoft.com/office/drawing/2014/main" id="{2D48C2AD-6FF3-BA98-969B-711758C9704C}"/>
              </a:ext>
            </a:extLst>
          </p:cNvPr>
          <p:cNvSpPr txBox="1"/>
          <p:nvPr/>
        </p:nvSpPr>
        <p:spPr>
          <a:xfrm>
            <a:off x="15768728" y="37392720"/>
            <a:ext cx="13538909" cy="3539430"/>
          </a:xfrm>
          <a:prstGeom prst="rect">
            <a:avLst/>
          </a:prstGeom>
          <a:noFill/>
        </p:spPr>
        <p:txBody>
          <a:bodyPr wrap="square">
            <a:spAutoFit/>
          </a:bodyPr>
          <a:lstStyle/>
          <a:p>
            <a:r>
              <a:rPr lang="en-US" altLang="ko-KR" sz="3200" dirty="0">
                <a:latin typeface="+mj-ea"/>
                <a:ea typeface="+mj-ea"/>
              </a:rPr>
              <a:t>As mentioned in previous results, this design achieves significant cost advantages in terms of chip area and power consumption compared to similar processes. It also demonstrates a certain level of efficiency when compared to more advanced processes. Therefore, this design can be robustly applied to any SERDES system utilizing a 65nm process. Furthermore, it is designed to be directly applicable to higher data rates beyond the one proposed in this paper.</a:t>
            </a:r>
          </a:p>
        </p:txBody>
      </p:sp>
      <p:sp>
        <p:nvSpPr>
          <p:cNvPr id="11" name="TextBox 10">
            <a:extLst>
              <a:ext uri="{FF2B5EF4-FFF2-40B4-BE49-F238E27FC236}">
                <a16:creationId xmlns:a16="http://schemas.microsoft.com/office/drawing/2014/main" id="{1642669A-4060-2432-ED88-39BD1A14B302}"/>
              </a:ext>
            </a:extLst>
          </p:cNvPr>
          <p:cNvSpPr txBox="1"/>
          <p:nvPr/>
        </p:nvSpPr>
        <p:spPr>
          <a:xfrm>
            <a:off x="894583" y="19034162"/>
            <a:ext cx="10915650" cy="584775"/>
          </a:xfrm>
          <a:prstGeom prst="rect">
            <a:avLst/>
          </a:prstGeom>
          <a:noFill/>
        </p:spPr>
        <p:txBody>
          <a:bodyPr wrap="square">
            <a:spAutoFit/>
          </a:bodyPr>
          <a:lstStyle/>
          <a:p>
            <a:r>
              <a:rPr lang="en-US" sz="3200" b="1" dirty="0">
                <a:latin typeface="맑은 고딕" panose="020B0503020000020004" pitchFamily="50" charset="-127"/>
                <a:ea typeface="맑은 고딕" panose="020B0503020000020004" pitchFamily="50" charset="-127"/>
              </a:rPr>
              <a:t>A. Transmitter with Serializer &amp; Output Driver</a:t>
            </a:r>
          </a:p>
        </p:txBody>
      </p:sp>
      <p:cxnSp>
        <p:nvCxnSpPr>
          <p:cNvPr id="12" name="直接连接符 131">
            <a:extLst>
              <a:ext uri="{FF2B5EF4-FFF2-40B4-BE49-F238E27FC236}">
                <a16:creationId xmlns:a16="http://schemas.microsoft.com/office/drawing/2014/main" id="{6A761BCD-863F-E809-7463-F255C1F990DD}"/>
              </a:ext>
            </a:extLst>
          </p:cNvPr>
          <p:cNvCxnSpPr>
            <a:cxnSpLocks/>
          </p:cNvCxnSpPr>
          <p:nvPr/>
        </p:nvCxnSpPr>
        <p:spPr>
          <a:xfrm flipV="1">
            <a:off x="14930223" y="7438570"/>
            <a:ext cx="0" cy="3345853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사각형: 둥근 모서리 12">
            <a:extLst>
              <a:ext uri="{FF2B5EF4-FFF2-40B4-BE49-F238E27FC236}">
                <a16:creationId xmlns:a16="http://schemas.microsoft.com/office/drawing/2014/main" id="{995AA034-CEE3-B70D-AFFE-3A295BB47048}"/>
              </a:ext>
            </a:extLst>
          </p:cNvPr>
          <p:cNvSpPr/>
          <p:nvPr/>
        </p:nvSpPr>
        <p:spPr>
          <a:xfrm>
            <a:off x="14914338" y="36348569"/>
            <a:ext cx="5818129"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a:solidFill>
                  <a:schemeClr val="bg1"/>
                </a:solidFill>
              </a:rPr>
              <a:t>Conclusion</a:t>
            </a:r>
            <a:endParaRPr lang="ko-KR" altLang="en-US" dirty="0">
              <a:solidFill>
                <a:schemeClr val="bg1"/>
              </a:solidFill>
            </a:endParaRPr>
          </a:p>
        </p:txBody>
      </p:sp>
      <p:cxnSp>
        <p:nvCxnSpPr>
          <p:cNvPr id="14" name="直接连接符 131">
            <a:extLst>
              <a:ext uri="{FF2B5EF4-FFF2-40B4-BE49-F238E27FC236}">
                <a16:creationId xmlns:a16="http://schemas.microsoft.com/office/drawing/2014/main" id="{4CDF2EB3-8D64-19B8-812C-5C25345EAD5F}"/>
              </a:ext>
            </a:extLst>
          </p:cNvPr>
          <p:cNvCxnSpPr>
            <a:cxnSpLocks/>
          </p:cNvCxnSpPr>
          <p:nvPr/>
        </p:nvCxnSpPr>
        <p:spPr>
          <a:xfrm>
            <a:off x="1199383" y="18413424"/>
            <a:ext cx="1373084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사각형: 둥근 모서리 14">
            <a:extLst>
              <a:ext uri="{FF2B5EF4-FFF2-40B4-BE49-F238E27FC236}">
                <a16:creationId xmlns:a16="http://schemas.microsoft.com/office/drawing/2014/main" id="{7D3B1F79-692A-1905-DF58-D47D0CD15898}"/>
              </a:ext>
            </a:extLst>
          </p:cNvPr>
          <p:cNvSpPr/>
          <p:nvPr/>
        </p:nvSpPr>
        <p:spPr>
          <a:xfrm>
            <a:off x="-27305" y="17873424"/>
            <a:ext cx="6575586"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bg1"/>
                </a:solidFill>
              </a:rPr>
              <a:t>Introduction</a:t>
            </a:r>
            <a:endParaRPr lang="ko-KR" altLang="en-US" dirty="0">
              <a:solidFill>
                <a:schemeClr val="bg1"/>
              </a:solidFill>
            </a:endParaRPr>
          </a:p>
        </p:txBody>
      </p:sp>
      <p:sp>
        <p:nvSpPr>
          <p:cNvPr id="16" name="TextBox 15">
            <a:extLst>
              <a:ext uri="{FF2B5EF4-FFF2-40B4-BE49-F238E27FC236}">
                <a16:creationId xmlns:a16="http://schemas.microsoft.com/office/drawing/2014/main" id="{A2ED4AA3-3CC3-1213-DB58-74247ACC9258}"/>
              </a:ext>
            </a:extLst>
          </p:cNvPr>
          <p:cNvSpPr txBox="1"/>
          <p:nvPr/>
        </p:nvSpPr>
        <p:spPr>
          <a:xfrm>
            <a:off x="895627" y="34184282"/>
            <a:ext cx="13538909" cy="2554545"/>
          </a:xfrm>
          <a:prstGeom prst="rect">
            <a:avLst/>
          </a:prstGeom>
          <a:noFill/>
        </p:spPr>
        <p:txBody>
          <a:bodyPr wrap="square">
            <a:spAutoFit/>
          </a:bodyPr>
          <a:lstStyle/>
          <a:p>
            <a:r>
              <a:rPr lang="en-US" altLang="ko-KR" sz="3200" dirty="0">
                <a:latin typeface="+mj-ea"/>
                <a:ea typeface="+mj-ea"/>
              </a:rPr>
              <a:t>To generate the Clock required for the operation of the Serializer in Fig. 1, a Frequency Divider and a Set Generator, as shown in Fig. 2, are necessary to initiate the first operation of the Ring Counter. The operation of the Set Generator is described in the accompanying Timing Diagram.</a:t>
            </a:r>
            <a:endParaRPr lang="en-US" sz="3200" dirty="0">
              <a:latin typeface="+mj-ea"/>
              <a:ea typeface="+mj-ea"/>
            </a:endParaRPr>
          </a:p>
        </p:txBody>
      </p:sp>
      <p:sp>
        <p:nvSpPr>
          <p:cNvPr id="17" name="TextBox 16">
            <a:extLst>
              <a:ext uri="{FF2B5EF4-FFF2-40B4-BE49-F238E27FC236}">
                <a16:creationId xmlns:a16="http://schemas.microsoft.com/office/drawing/2014/main" id="{81756103-D71E-589D-B832-AFE3D3997B38}"/>
              </a:ext>
            </a:extLst>
          </p:cNvPr>
          <p:cNvSpPr txBox="1"/>
          <p:nvPr/>
        </p:nvSpPr>
        <p:spPr>
          <a:xfrm>
            <a:off x="15436921" y="7578297"/>
            <a:ext cx="14288544" cy="3046988"/>
          </a:xfrm>
          <a:prstGeom prst="rect">
            <a:avLst/>
          </a:prstGeom>
          <a:noFill/>
        </p:spPr>
        <p:txBody>
          <a:bodyPr wrap="square">
            <a:spAutoFit/>
          </a:bodyPr>
          <a:lstStyle/>
          <a:p>
            <a:r>
              <a:rPr lang="en-US" altLang="ko-KR" sz="3200" dirty="0">
                <a:latin typeface="+mj-ea"/>
                <a:ea typeface="+mj-ea"/>
              </a:rPr>
              <a:t>The Data Signal, after completing Serialization through the Serializer, is driven via an Output Driver, as shown in the right-hand schematic of Fig. 3. Since the Data Rate of the Sampling Clock must match the Data Rate of the Output Data, the Serializer requires Clock Doubling. To achieve this, a Frequency Doubler, as depicted on the left side of Fig. 3, was designed to generate the necessary Clock.</a:t>
            </a:r>
            <a:endParaRPr lang="en-US" sz="3200" dirty="0">
              <a:latin typeface="+mj-ea"/>
              <a:ea typeface="+mj-ea"/>
            </a:endParaRPr>
          </a:p>
        </p:txBody>
      </p:sp>
      <p:sp>
        <p:nvSpPr>
          <p:cNvPr id="18" name="TextBox 17">
            <a:extLst>
              <a:ext uri="{FF2B5EF4-FFF2-40B4-BE49-F238E27FC236}">
                <a16:creationId xmlns:a16="http://schemas.microsoft.com/office/drawing/2014/main" id="{C24335D5-55E2-A418-4969-38D890737CEC}"/>
              </a:ext>
            </a:extLst>
          </p:cNvPr>
          <p:cNvSpPr txBox="1"/>
          <p:nvPr/>
        </p:nvSpPr>
        <p:spPr>
          <a:xfrm>
            <a:off x="15449320" y="34754786"/>
            <a:ext cx="14276145" cy="1590179"/>
          </a:xfrm>
          <a:prstGeom prst="rect">
            <a:avLst/>
          </a:prstGeom>
          <a:noFill/>
        </p:spPr>
        <p:txBody>
          <a:bodyPr wrap="square">
            <a:spAutoFit/>
          </a:bodyPr>
          <a:lstStyle/>
          <a:p>
            <a:pPr algn="just" latinLnBrk="0">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[1] J. Jang, H. Lim and T. W. Kim, "A CMOS Complementary Common Gate Capacitive Cross-Coupled Frequency Doubler," in IEEE Transactions on Circuits and Systems II: Express Briefs, vol. 69, no. 9, pp. 3694-3698, Sept. 2022 </a:t>
            </a:r>
            <a:endParaRPr lang="ko-KR" altLang="ko-KR" sz="14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latinLnBrk="0">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[2] S. </a:t>
            </a:r>
            <a:r>
              <a:rPr lang="en-US" altLang="ko-KR" sz="1400" kern="0" dirty="0" err="1">
                <a:effectLst/>
                <a:latin typeface="Times New Roman" panose="02020603050405020304" pitchFamily="18" charset="0"/>
                <a:ea typeface="HY신명조" panose="02030600000101010101" pitchFamily="18" charset="-127"/>
                <a:cs typeface="Times New Roman" panose="02020603050405020304" pitchFamily="18" charset="0"/>
              </a:rPr>
              <a:t>Vehring</a:t>
            </a: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 Y. Ding, P. Scholz and F. </a:t>
            </a:r>
            <a:r>
              <a:rPr lang="en-US" altLang="ko-KR" sz="1400" kern="0" dirty="0" err="1">
                <a:effectLst/>
                <a:latin typeface="Times New Roman" panose="02020603050405020304" pitchFamily="18" charset="0"/>
                <a:ea typeface="HY신명조" panose="02030600000101010101" pitchFamily="18" charset="-127"/>
                <a:cs typeface="Times New Roman" panose="02020603050405020304" pitchFamily="18" charset="0"/>
              </a:rPr>
              <a:t>Gerfers</a:t>
            </a: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 "A 3.1-dBm E-Band Truly Balanced Frequency </a:t>
            </a:r>
            <a:r>
              <a:rPr lang="en-US" altLang="ko-KR" sz="1400" kern="0" dirty="0" err="1">
                <a:effectLst/>
                <a:latin typeface="Times New Roman" panose="02020603050405020304" pitchFamily="18" charset="0"/>
                <a:ea typeface="HY신명조" panose="02030600000101010101" pitchFamily="18" charset="-127"/>
                <a:cs typeface="Times New Roman" panose="02020603050405020304" pitchFamily="18" charset="0"/>
              </a:rPr>
              <a:t>Quadrupler</a:t>
            </a: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 in 22-nm FDSOI CMOS," in IEEE Microwave and Wireless Components Letters, vol. 30, no. 12, pp. 1165-1168, Dec. 2020</a:t>
            </a:r>
            <a:endParaRPr lang="ko-KR" altLang="ko-KR" sz="14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latinLnBrk="0">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[3] Y. Ye, B. Yu, A. Tang, B. Drouin and Q. J. Gu, "A High Efficiency E-Band CMOS Frequency Doubler With a Compensated Transformer-Based Balun for Matching Enhancement," in IEEE Microwave and Wireless Components Letters, vol. 26, no. 1, pp. 40-42, Jan. 2016 </a:t>
            </a:r>
            <a:endParaRPr lang="ko-KR" altLang="ko-KR" sz="14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p:txBody>
      </p:sp>
      <p:sp>
        <p:nvSpPr>
          <p:cNvPr id="19" name="TextBox 18">
            <a:extLst>
              <a:ext uri="{FF2B5EF4-FFF2-40B4-BE49-F238E27FC236}">
                <a16:creationId xmlns:a16="http://schemas.microsoft.com/office/drawing/2014/main" id="{493F50C7-CD45-2028-FE84-86C95387B697}"/>
              </a:ext>
            </a:extLst>
          </p:cNvPr>
          <p:cNvSpPr txBox="1"/>
          <p:nvPr/>
        </p:nvSpPr>
        <p:spPr>
          <a:xfrm>
            <a:off x="2116609" y="24459011"/>
            <a:ext cx="10915650"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1. Serializer &amp; CDN for Serializer Schematic</a:t>
            </a:r>
          </a:p>
        </p:txBody>
      </p:sp>
      <p:sp>
        <p:nvSpPr>
          <p:cNvPr id="20" name="TextBox 19">
            <a:extLst>
              <a:ext uri="{FF2B5EF4-FFF2-40B4-BE49-F238E27FC236}">
                <a16:creationId xmlns:a16="http://schemas.microsoft.com/office/drawing/2014/main" id="{097343C3-D0E4-4781-DD8E-51327FCDBA66}"/>
              </a:ext>
            </a:extLst>
          </p:cNvPr>
          <p:cNvSpPr txBox="1"/>
          <p:nvPr/>
        </p:nvSpPr>
        <p:spPr>
          <a:xfrm>
            <a:off x="1519918" y="33110081"/>
            <a:ext cx="12312441" cy="954107"/>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2. Frequency Divider &amp; Set Generator in CDN </a:t>
            </a:r>
          </a:p>
          <a:p>
            <a:pPr algn="ctr"/>
            <a:r>
              <a:rPr lang="en-US" sz="2800" b="1" dirty="0">
                <a:latin typeface="맑은 고딕" panose="020B0503020000020004" pitchFamily="50" charset="-127"/>
                <a:ea typeface="맑은 고딕" panose="020B0503020000020004" pitchFamily="50" charset="-127"/>
              </a:rPr>
              <a:t>with Set Generator Timing Diagram</a:t>
            </a:r>
          </a:p>
        </p:txBody>
      </p:sp>
      <p:pic>
        <p:nvPicPr>
          <p:cNvPr id="21" name="그림 20">
            <a:extLst>
              <a:ext uri="{FF2B5EF4-FFF2-40B4-BE49-F238E27FC236}">
                <a16:creationId xmlns:a16="http://schemas.microsoft.com/office/drawing/2014/main" id="{BF7C8F17-D659-B8FE-EECD-938935628973}"/>
              </a:ext>
            </a:extLst>
          </p:cNvPr>
          <p:cNvPicPr>
            <a:picLocks noChangeAspect="1"/>
          </p:cNvPicPr>
          <p:nvPr/>
        </p:nvPicPr>
        <p:blipFill>
          <a:blip r:embed="rId2"/>
          <a:stretch>
            <a:fillRect/>
          </a:stretch>
        </p:blipFill>
        <p:spPr>
          <a:xfrm>
            <a:off x="498852" y="19730269"/>
            <a:ext cx="7039043" cy="4748728"/>
          </a:xfrm>
          <a:prstGeom prst="rect">
            <a:avLst/>
          </a:prstGeom>
        </p:spPr>
      </p:pic>
      <p:pic>
        <p:nvPicPr>
          <p:cNvPr id="22" name="그림 21">
            <a:extLst>
              <a:ext uri="{FF2B5EF4-FFF2-40B4-BE49-F238E27FC236}">
                <a16:creationId xmlns:a16="http://schemas.microsoft.com/office/drawing/2014/main" id="{B088DFDB-646F-EE4F-D1CC-D7E88B44EAD2}"/>
              </a:ext>
            </a:extLst>
          </p:cNvPr>
          <p:cNvPicPr>
            <a:picLocks noChangeAspect="1"/>
          </p:cNvPicPr>
          <p:nvPr/>
        </p:nvPicPr>
        <p:blipFill>
          <a:blip r:embed="rId3"/>
          <a:stretch>
            <a:fillRect/>
          </a:stretch>
        </p:blipFill>
        <p:spPr>
          <a:xfrm>
            <a:off x="7671098" y="19618937"/>
            <a:ext cx="7039044" cy="4857130"/>
          </a:xfrm>
          <a:prstGeom prst="rect">
            <a:avLst/>
          </a:prstGeom>
        </p:spPr>
      </p:pic>
      <p:pic>
        <p:nvPicPr>
          <p:cNvPr id="23" name="그림 22">
            <a:extLst>
              <a:ext uri="{FF2B5EF4-FFF2-40B4-BE49-F238E27FC236}">
                <a16:creationId xmlns:a16="http://schemas.microsoft.com/office/drawing/2014/main" id="{9FD2DCEF-6CAD-64F6-BAD7-80B71329C1DE}"/>
              </a:ext>
            </a:extLst>
          </p:cNvPr>
          <p:cNvPicPr>
            <a:picLocks noChangeAspect="1"/>
          </p:cNvPicPr>
          <p:nvPr/>
        </p:nvPicPr>
        <p:blipFill>
          <a:blip r:embed="rId4"/>
          <a:stretch>
            <a:fillRect/>
          </a:stretch>
        </p:blipFill>
        <p:spPr>
          <a:xfrm>
            <a:off x="721797" y="27967529"/>
            <a:ext cx="7554174" cy="2790535"/>
          </a:xfrm>
          <a:prstGeom prst="rect">
            <a:avLst/>
          </a:prstGeom>
        </p:spPr>
      </p:pic>
      <p:pic>
        <p:nvPicPr>
          <p:cNvPr id="24" name="그림 23">
            <a:extLst>
              <a:ext uri="{FF2B5EF4-FFF2-40B4-BE49-F238E27FC236}">
                <a16:creationId xmlns:a16="http://schemas.microsoft.com/office/drawing/2014/main" id="{C5D933A6-751A-4305-6118-56F4551B7B9A}"/>
              </a:ext>
            </a:extLst>
          </p:cNvPr>
          <p:cNvPicPr>
            <a:picLocks noChangeAspect="1"/>
          </p:cNvPicPr>
          <p:nvPr/>
        </p:nvPicPr>
        <p:blipFill>
          <a:blip r:embed="rId5"/>
          <a:stretch>
            <a:fillRect/>
          </a:stretch>
        </p:blipFill>
        <p:spPr>
          <a:xfrm>
            <a:off x="721798" y="31269300"/>
            <a:ext cx="8142260" cy="1694582"/>
          </a:xfrm>
          <a:prstGeom prst="rect">
            <a:avLst/>
          </a:prstGeom>
        </p:spPr>
      </p:pic>
      <p:pic>
        <p:nvPicPr>
          <p:cNvPr id="25" name="그림 24">
            <a:extLst>
              <a:ext uri="{FF2B5EF4-FFF2-40B4-BE49-F238E27FC236}">
                <a16:creationId xmlns:a16="http://schemas.microsoft.com/office/drawing/2014/main" id="{3F3EF301-8596-3171-A72B-0C25A62D5D34}"/>
              </a:ext>
            </a:extLst>
          </p:cNvPr>
          <p:cNvPicPr>
            <a:picLocks noChangeAspect="1"/>
          </p:cNvPicPr>
          <p:nvPr/>
        </p:nvPicPr>
        <p:blipFill>
          <a:blip r:embed="rId6"/>
          <a:stretch>
            <a:fillRect/>
          </a:stretch>
        </p:blipFill>
        <p:spPr>
          <a:xfrm>
            <a:off x="8900977" y="27564328"/>
            <a:ext cx="4703860" cy="5169200"/>
          </a:xfrm>
          <a:prstGeom prst="rect">
            <a:avLst/>
          </a:prstGeom>
        </p:spPr>
      </p:pic>
      <p:pic>
        <p:nvPicPr>
          <p:cNvPr id="26" name="그림 25">
            <a:extLst>
              <a:ext uri="{FF2B5EF4-FFF2-40B4-BE49-F238E27FC236}">
                <a16:creationId xmlns:a16="http://schemas.microsoft.com/office/drawing/2014/main" id="{80ECF200-08DE-81FF-657F-FE05E30A2C48}"/>
              </a:ext>
            </a:extLst>
          </p:cNvPr>
          <p:cNvPicPr>
            <a:picLocks noChangeAspect="1"/>
          </p:cNvPicPr>
          <p:nvPr/>
        </p:nvPicPr>
        <p:blipFill>
          <a:blip r:embed="rId7"/>
          <a:stretch>
            <a:fillRect/>
          </a:stretch>
        </p:blipFill>
        <p:spPr>
          <a:xfrm>
            <a:off x="87033" y="36829583"/>
            <a:ext cx="7865845" cy="1583830"/>
          </a:xfrm>
          <a:prstGeom prst="rect">
            <a:avLst/>
          </a:prstGeom>
        </p:spPr>
      </p:pic>
      <p:pic>
        <p:nvPicPr>
          <p:cNvPr id="27" name="그림 26">
            <a:extLst>
              <a:ext uri="{FF2B5EF4-FFF2-40B4-BE49-F238E27FC236}">
                <a16:creationId xmlns:a16="http://schemas.microsoft.com/office/drawing/2014/main" id="{3D118212-95D0-52A4-4E97-5B3C7DB689C7}"/>
              </a:ext>
            </a:extLst>
          </p:cNvPr>
          <p:cNvPicPr>
            <a:picLocks noChangeAspect="1"/>
          </p:cNvPicPr>
          <p:nvPr/>
        </p:nvPicPr>
        <p:blipFill>
          <a:blip r:embed="rId8"/>
          <a:stretch>
            <a:fillRect/>
          </a:stretch>
        </p:blipFill>
        <p:spPr>
          <a:xfrm>
            <a:off x="8365954" y="36513580"/>
            <a:ext cx="5768597" cy="2554545"/>
          </a:xfrm>
          <a:prstGeom prst="rect">
            <a:avLst/>
          </a:prstGeom>
        </p:spPr>
      </p:pic>
      <p:sp>
        <p:nvSpPr>
          <p:cNvPr id="28" name="TextBox 27">
            <a:extLst>
              <a:ext uri="{FF2B5EF4-FFF2-40B4-BE49-F238E27FC236}">
                <a16:creationId xmlns:a16="http://schemas.microsoft.com/office/drawing/2014/main" id="{12610B7C-8587-D05E-535B-B656F5E47E71}"/>
              </a:ext>
            </a:extLst>
          </p:cNvPr>
          <p:cNvSpPr txBox="1"/>
          <p:nvPr/>
        </p:nvSpPr>
        <p:spPr>
          <a:xfrm>
            <a:off x="1308469" y="39094182"/>
            <a:ext cx="12312441"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3. Output</a:t>
            </a:r>
            <a:r>
              <a:rPr lang="ko-KR" altLang="en-US" sz="2800" b="1" dirty="0">
                <a:latin typeface="맑은 고딕" panose="020B0503020000020004" pitchFamily="50" charset="-127"/>
                <a:ea typeface="맑은 고딕" panose="020B0503020000020004" pitchFamily="50" charset="-127"/>
              </a:rPr>
              <a:t> </a:t>
            </a:r>
            <a:r>
              <a:rPr lang="en-US" altLang="ko-KR" sz="2800" b="1" dirty="0">
                <a:latin typeface="맑은 고딕" panose="020B0503020000020004" pitchFamily="50" charset="-127"/>
                <a:ea typeface="맑은 고딕" panose="020B0503020000020004" pitchFamily="50" charset="-127"/>
              </a:rPr>
              <a:t>Driver</a:t>
            </a:r>
            <a:r>
              <a:rPr lang="ko-KR" altLang="en-US" sz="2800" b="1" dirty="0">
                <a:latin typeface="맑은 고딕" panose="020B0503020000020004" pitchFamily="50" charset="-127"/>
                <a:ea typeface="맑은 고딕" panose="020B0503020000020004" pitchFamily="50" charset="-127"/>
              </a:rPr>
              <a:t> </a:t>
            </a:r>
            <a:r>
              <a:rPr lang="en-US" altLang="ko-KR" sz="2800" b="1" dirty="0">
                <a:latin typeface="맑은 고딕" panose="020B0503020000020004" pitchFamily="50" charset="-127"/>
                <a:ea typeface="맑은 고딕" panose="020B0503020000020004" pitchFamily="50" charset="-127"/>
              </a:rPr>
              <a:t>With</a:t>
            </a:r>
            <a:r>
              <a:rPr lang="ko-KR" altLang="en-US" sz="2800" b="1" dirty="0">
                <a:latin typeface="맑은 고딕" panose="020B0503020000020004" pitchFamily="50" charset="-127"/>
                <a:ea typeface="맑은 고딕" panose="020B0503020000020004" pitchFamily="50" charset="-127"/>
              </a:rPr>
              <a:t> </a:t>
            </a:r>
            <a:r>
              <a:rPr lang="en-US" altLang="ko-KR" sz="2800" b="1" dirty="0">
                <a:latin typeface="맑은 고딕" panose="020B0503020000020004" pitchFamily="50" charset="-127"/>
                <a:ea typeface="맑은 고딕" panose="020B0503020000020004" pitchFamily="50" charset="-127"/>
              </a:rPr>
              <a:t>Frequency</a:t>
            </a:r>
            <a:r>
              <a:rPr lang="ko-KR" altLang="en-US" sz="2800" b="1" dirty="0">
                <a:latin typeface="맑은 고딕" panose="020B0503020000020004" pitchFamily="50" charset="-127"/>
                <a:ea typeface="맑은 고딕" panose="020B0503020000020004" pitchFamily="50" charset="-127"/>
              </a:rPr>
              <a:t> </a:t>
            </a:r>
            <a:r>
              <a:rPr lang="en-US" altLang="ko-KR" sz="2800" b="1" dirty="0">
                <a:latin typeface="맑은 고딕" panose="020B0503020000020004" pitchFamily="50" charset="-127"/>
                <a:ea typeface="맑은 고딕" panose="020B0503020000020004" pitchFamily="50" charset="-127"/>
              </a:rPr>
              <a:t>Doubler</a:t>
            </a:r>
            <a:endParaRPr lang="en-US" sz="2800" b="1" dirty="0">
              <a:latin typeface="맑은 고딕" panose="020B0503020000020004" pitchFamily="50" charset="-127"/>
              <a:ea typeface="맑은 고딕" panose="020B0503020000020004" pitchFamily="50" charset="-127"/>
            </a:endParaRPr>
          </a:p>
        </p:txBody>
      </p:sp>
      <p:cxnSp>
        <p:nvCxnSpPr>
          <p:cNvPr id="29" name="直接连接符 131">
            <a:extLst>
              <a:ext uri="{FF2B5EF4-FFF2-40B4-BE49-F238E27FC236}">
                <a16:creationId xmlns:a16="http://schemas.microsoft.com/office/drawing/2014/main" id="{035FFD64-0AC6-ABDE-B88A-03DFF0420E3A}"/>
              </a:ext>
            </a:extLst>
          </p:cNvPr>
          <p:cNvCxnSpPr>
            <a:cxnSpLocks/>
          </p:cNvCxnSpPr>
          <p:nvPr/>
        </p:nvCxnSpPr>
        <p:spPr>
          <a:xfrm>
            <a:off x="5715000" y="7427080"/>
            <a:ext cx="23839015" cy="2989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51C0895-A8EE-87A5-27FC-61B4A1F75D57}"/>
              </a:ext>
            </a:extLst>
          </p:cNvPr>
          <p:cNvSpPr txBox="1"/>
          <p:nvPr/>
        </p:nvSpPr>
        <p:spPr>
          <a:xfrm>
            <a:off x="15449320" y="10707638"/>
            <a:ext cx="10915650" cy="584775"/>
          </a:xfrm>
          <a:prstGeom prst="rect">
            <a:avLst/>
          </a:prstGeom>
          <a:noFill/>
        </p:spPr>
        <p:txBody>
          <a:bodyPr wrap="square">
            <a:spAutoFit/>
          </a:bodyPr>
          <a:lstStyle/>
          <a:p>
            <a:r>
              <a:rPr lang="en-US" sz="3200" b="1" dirty="0">
                <a:latin typeface="맑은 고딕" panose="020B0503020000020004" pitchFamily="50" charset="-127"/>
                <a:ea typeface="맑은 고딕" panose="020B0503020000020004" pitchFamily="50" charset="-127"/>
              </a:rPr>
              <a:t>B. Receiver with SDB w/ CTLE &amp; </a:t>
            </a:r>
            <a:r>
              <a:rPr lang="en-US" sz="3200" b="1" dirty="0" err="1">
                <a:latin typeface="맑은 고딕" panose="020B0503020000020004" pitchFamily="50" charset="-127"/>
                <a:ea typeface="맑은 고딕" panose="020B0503020000020004" pitchFamily="50" charset="-127"/>
              </a:rPr>
              <a:t>Deserializer</a:t>
            </a:r>
            <a:endParaRPr lang="en-US" sz="3200" b="1" dirty="0">
              <a:latin typeface="맑은 고딕" panose="020B0503020000020004" pitchFamily="50" charset="-127"/>
              <a:ea typeface="맑은 고딕" panose="020B0503020000020004" pitchFamily="50" charset="-127"/>
            </a:endParaRPr>
          </a:p>
        </p:txBody>
      </p:sp>
      <p:pic>
        <p:nvPicPr>
          <p:cNvPr id="31" name="그림 30">
            <a:extLst>
              <a:ext uri="{FF2B5EF4-FFF2-40B4-BE49-F238E27FC236}">
                <a16:creationId xmlns:a16="http://schemas.microsoft.com/office/drawing/2014/main" id="{019E84F2-8984-505F-57F9-EA4BAE2CA5AC}"/>
              </a:ext>
            </a:extLst>
          </p:cNvPr>
          <p:cNvPicPr>
            <a:picLocks noChangeAspect="1"/>
          </p:cNvPicPr>
          <p:nvPr/>
        </p:nvPicPr>
        <p:blipFill>
          <a:blip r:embed="rId9"/>
          <a:stretch>
            <a:fillRect/>
          </a:stretch>
        </p:blipFill>
        <p:spPr>
          <a:xfrm>
            <a:off x="15117509" y="11550716"/>
            <a:ext cx="8134350" cy="2705100"/>
          </a:xfrm>
          <a:prstGeom prst="rect">
            <a:avLst/>
          </a:prstGeom>
        </p:spPr>
      </p:pic>
      <p:pic>
        <p:nvPicPr>
          <p:cNvPr id="32" name="그림 31">
            <a:extLst>
              <a:ext uri="{FF2B5EF4-FFF2-40B4-BE49-F238E27FC236}">
                <a16:creationId xmlns:a16="http://schemas.microsoft.com/office/drawing/2014/main" id="{2FAEF41B-0355-1981-F444-A2AA75F16BAB}"/>
              </a:ext>
            </a:extLst>
          </p:cNvPr>
          <p:cNvPicPr>
            <a:picLocks noChangeAspect="1"/>
          </p:cNvPicPr>
          <p:nvPr/>
        </p:nvPicPr>
        <p:blipFill>
          <a:blip r:embed="rId10"/>
          <a:stretch>
            <a:fillRect/>
          </a:stretch>
        </p:blipFill>
        <p:spPr>
          <a:xfrm>
            <a:off x="23474655" y="11169716"/>
            <a:ext cx="6219825" cy="3238500"/>
          </a:xfrm>
          <a:prstGeom prst="rect">
            <a:avLst/>
          </a:prstGeom>
        </p:spPr>
      </p:pic>
      <p:pic>
        <p:nvPicPr>
          <p:cNvPr id="33" name="그림 32">
            <a:extLst>
              <a:ext uri="{FF2B5EF4-FFF2-40B4-BE49-F238E27FC236}">
                <a16:creationId xmlns:a16="http://schemas.microsoft.com/office/drawing/2014/main" id="{3B5ED3E9-1940-2522-B223-DCE309E0609C}"/>
              </a:ext>
            </a:extLst>
          </p:cNvPr>
          <p:cNvPicPr>
            <a:picLocks noChangeAspect="1"/>
          </p:cNvPicPr>
          <p:nvPr/>
        </p:nvPicPr>
        <p:blipFill>
          <a:blip r:embed="rId11"/>
          <a:stretch>
            <a:fillRect/>
          </a:stretch>
        </p:blipFill>
        <p:spPr>
          <a:xfrm>
            <a:off x="15188404" y="20144997"/>
            <a:ext cx="8416296" cy="3579106"/>
          </a:xfrm>
          <a:prstGeom prst="rect">
            <a:avLst/>
          </a:prstGeom>
        </p:spPr>
      </p:pic>
      <p:sp>
        <p:nvSpPr>
          <p:cNvPr id="34" name="TextBox 33">
            <a:extLst>
              <a:ext uri="{FF2B5EF4-FFF2-40B4-BE49-F238E27FC236}">
                <a16:creationId xmlns:a16="http://schemas.microsoft.com/office/drawing/2014/main" id="{DA66546A-8FA7-407A-F146-F6755B106628}"/>
              </a:ext>
            </a:extLst>
          </p:cNvPr>
          <p:cNvSpPr txBox="1"/>
          <p:nvPr/>
        </p:nvSpPr>
        <p:spPr>
          <a:xfrm>
            <a:off x="16305403" y="14408453"/>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4. Single to Differential Buffer &amp; Continuous Time Linear Equalizer</a:t>
            </a:r>
          </a:p>
        </p:txBody>
      </p:sp>
      <p:sp>
        <p:nvSpPr>
          <p:cNvPr id="35" name="TextBox 34">
            <a:extLst>
              <a:ext uri="{FF2B5EF4-FFF2-40B4-BE49-F238E27FC236}">
                <a16:creationId xmlns:a16="http://schemas.microsoft.com/office/drawing/2014/main" id="{5F85C834-7639-7BD7-64DC-AC9941008A73}"/>
              </a:ext>
            </a:extLst>
          </p:cNvPr>
          <p:cNvSpPr txBox="1"/>
          <p:nvPr/>
        </p:nvSpPr>
        <p:spPr>
          <a:xfrm>
            <a:off x="16305403" y="23833464"/>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5. </a:t>
            </a:r>
            <a:r>
              <a:rPr lang="en-US" sz="2800" b="1" dirty="0" err="1">
                <a:latin typeface="맑은 고딕" panose="020B0503020000020004" pitchFamily="50" charset="-127"/>
                <a:ea typeface="맑은 고딕" panose="020B0503020000020004" pitchFamily="50" charset="-127"/>
              </a:rPr>
              <a:t>Deserializer</a:t>
            </a:r>
            <a:r>
              <a:rPr lang="en-US" sz="2800" b="1" dirty="0">
                <a:latin typeface="맑은 고딕" panose="020B0503020000020004" pitchFamily="50" charset="-127"/>
                <a:ea typeface="맑은 고딕" panose="020B0503020000020004" pitchFamily="50" charset="-127"/>
              </a:rPr>
              <a:t> &amp; CDN for </a:t>
            </a:r>
            <a:r>
              <a:rPr lang="en-US" sz="2800" b="1" dirty="0" err="1">
                <a:latin typeface="맑은 고딕" panose="020B0503020000020004" pitchFamily="50" charset="-127"/>
                <a:ea typeface="맑은 고딕" panose="020B0503020000020004" pitchFamily="50" charset="-127"/>
              </a:rPr>
              <a:t>Deserializer</a:t>
            </a:r>
            <a:r>
              <a:rPr lang="en-US" sz="2800" b="1" dirty="0">
                <a:latin typeface="맑은 고딕" panose="020B0503020000020004" pitchFamily="50" charset="-127"/>
                <a:ea typeface="맑은 고딕" panose="020B0503020000020004" pitchFamily="50" charset="-127"/>
              </a:rPr>
              <a:t> Schematic</a:t>
            </a:r>
          </a:p>
        </p:txBody>
      </p:sp>
      <p:pic>
        <p:nvPicPr>
          <p:cNvPr id="36" name="그림 35">
            <a:extLst>
              <a:ext uri="{FF2B5EF4-FFF2-40B4-BE49-F238E27FC236}">
                <a16:creationId xmlns:a16="http://schemas.microsoft.com/office/drawing/2014/main" id="{350A3D03-FB9D-44C4-86F7-566C953FD3BF}"/>
              </a:ext>
            </a:extLst>
          </p:cNvPr>
          <p:cNvPicPr>
            <a:picLocks noChangeAspect="1"/>
          </p:cNvPicPr>
          <p:nvPr/>
        </p:nvPicPr>
        <p:blipFill>
          <a:blip r:embed="rId12"/>
          <a:stretch>
            <a:fillRect/>
          </a:stretch>
        </p:blipFill>
        <p:spPr>
          <a:xfrm>
            <a:off x="23754740" y="19380205"/>
            <a:ext cx="4874454" cy="4551419"/>
          </a:xfrm>
          <a:prstGeom prst="rect">
            <a:avLst/>
          </a:prstGeom>
        </p:spPr>
      </p:pic>
      <p:sp>
        <p:nvSpPr>
          <p:cNvPr id="37" name="TextBox 36">
            <a:extLst>
              <a:ext uri="{FF2B5EF4-FFF2-40B4-BE49-F238E27FC236}">
                <a16:creationId xmlns:a16="http://schemas.microsoft.com/office/drawing/2014/main" id="{A5AC5416-3CB1-A131-9616-3EDFCE431288}"/>
              </a:ext>
            </a:extLst>
          </p:cNvPr>
          <p:cNvSpPr txBox="1"/>
          <p:nvPr/>
        </p:nvSpPr>
        <p:spPr>
          <a:xfrm>
            <a:off x="15490275" y="14890664"/>
            <a:ext cx="14288544" cy="5016758"/>
          </a:xfrm>
          <a:prstGeom prst="rect">
            <a:avLst/>
          </a:prstGeom>
          <a:noFill/>
        </p:spPr>
        <p:txBody>
          <a:bodyPr wrap="square">
            <a:spAutoFit/>
          </a:bodyPr>
          <a:lstStyle/>
          <a:p>
            <a:r>
              <a:rPr lang="en-US" altLang="ko-KR" sz="3200" dirty="0">
                <a:latin typeface="+mj-ea"/>
                <a:ea typeface="+mj-ea"/>
              </a:rPr>
              <a:t>The Receiver consists of a Continuous Time Linear Equalizer (CTLE) and a Single-to-Differential Buffer (SDB) to provide input to the CTLE. The SDB adopts a CS+CG structure, enabling a 180-degree phase shift of the Single-Ended Data Signal. A Differential CS Amplifier is subsequently used to attenuate Noise and compensate for Gain. The output Signal is then fed into the CTLE, where the Nyquist Frequency corresponding to the Target Data Rate is boosted to perform Equalization. In this study, the design compensates for approximately 11dB of Gain at the Nyquist Frequency of 8GHz for a 16Gbps Data Rate. Additionally, the Zero is designed at -10dB without fully suppressing the DC component.</a:t>
            </a:r>
            <a:endParaRPr lang="en-US" sz="3200" dirty="0">
              <a:latin typeface="+mj-ea"/>
              <a:ea typeface="+mj-ea"/>
            </a:endParaRPr>
          </a:p>
        </p:txBody>
      </p:sp>
      <p:sp>
        <p:nvSpPr>
          <p:cNvPr id="38" name="TextBox 37">
            <a:extLst>
              <a:ext uri="{FF2B5EF4-FFF2-40B4-BE49-F238E27FC236}">
                <a16:creationId xmlns:a16="http://schemas.microsoft.com/office/drawing/2014/main" id="{07AB7C3D-1F42-D0C2-CED1-A9F838EE15BC}"/>
              </a:ext>
            </a:extLst>
          </p:cNvPr>
          <p:cNvSpPr txBox="1"/>
          <p:nvPr/>
        </p:nvSpPr>
        <p:spPr>
          <a:xfrm>
            <a:off x="15490275" y="24248192"/>
            <a:ext cx="14288544" cy="2062103"/>
          </a:xfrm>
          <a:prstGeom prst="rect">
            <a:avLst/>
          </a:prstGeom>
          <a:noFill/>
        </p:spPr>
        <p:txBody>
          <a:bodyPr wrap="square">
            <a:spAutoFit/>
          </a:bodyPr>
          <a:lstStyle/>
          <a:p>
            <a:r>
              <a:rPr lang="en-US" altLang="ko-KR" sz="3200" dirty="0">
                <a:latin typeface="+mj-ea"/>
                <a:ea typeface="+mj-ea"/>
              </a:rPr>
              <a:t>Finally, the Equalized Signal is provided as input to the </a:t>
            </a:r>
            <a:r>
              <a:rPr lang="en-US" altLang="ko-KR" sz="3200" dirty="0" err="1">
                <a:latin typeface="+mj-ea"/>
                <a:ea typeface="+mj-ea"/>
              </a:rPr>
              <a:t>Deserializer</a:t>
            </a:r>
            <a:r>
              <a:rPr lang="en-US" altLang="ko-KR" sz="3200" dirty="0">
                <a:latin typeface="+mj-ea"/>
                <a:ea typeface="+mj-ea"/>
              </a:rPr>
              <a:t>. Deserialization is performed using a DET-based 1-to-2 </a:t>
            </a:r>
            <a:r>
              <a:rPr lang="en-US" altLang="ko-KR" sz="3200" dirty="0" err="1">
                <a:latin typeface="+mj-ea"/>
                <a:ea typeface="+mj-ea"/>
              </a:rPr>
              <a:t>Deserializer</a:t>
            </a:r>
            <a:r>
              <a:rPr lang="en-US" altLang="ko-KR" sz="3200" dirty="0">
                <a:latin typeface="+mj-ea"/>
                <a:ea typeface="+mj-ea"/>
              </a:rPr>
              <a:t>, as shown in Fig. 5. The required Clock for this process is generated by the Clock Distribution Network (CDN).</a:t>
            </a:r>
            <a:endParaRPr lang="en-US" sz="3200" dirty="0">
              <a:latin typeface="+mj-ea"/>
              <a:ea typeface="+mj-ea"/>
            </a:endParaRPr>
          </a:p>
        </p:txBody>
      </p:sp>
      <p:graphicFrame>
        <p:nvGraphicFramePr>
          <p:cNvPr id="39" name="표 38">
            <a:extLst>
              <a:ext uri="{FF2B5EF4-FFF2-40B4-BE49-F238E27FC236}">
                <a16:creationId xmlns:a16="http://schemas.microsoft.com/office/drawing/2014/main" id="{B1100122-850E-6C19-2AD7-9B982529316B}"/>
              </a:ext>
            </a:extLst>
          </p:cNvPr>
          <p:cNvGraphicFramePr>
            <a:graphicFrameLocks noGrp="1"/>
          </p:cNvGraphicFramePr>
          <p:nvPr>
            <p:extLst>
              <p:ext uri="{D42A27DB-BD31-4B8C-83A1-F6EECF244321}">
                <p14:modId xmlns:p14="http://schemas.microsoft.com/office/powerpoint/2010/main" val="2419040222"/>
              </p:ext>
            </p:extLst>
          </p:nvPr>
        </p:nvGraphicFramePr>
        <p:xfrm>
          <a:off x="15781910" y="27612450"/>
          <a:ext cx="13377013" cy="5064128"/>
        </p:xfrm>
        <a:graphic>
          <a:graphicData uri="http://schemas.openxmlformats.org/drawingml/2006/table">
            <a:tbl>
              <a:tblPr firstRow="1" firstCol="1" bandRow="1">
                <a:tableStyleId>{5C22544A-7EE6-4342-B048-85BDC9FD1C3A}</a:tableStyleId>
              </a:tblPr>
              <a:tblGrid>
                <a:gridCol w="2731961">
                  <a:extLst>
                    <a:ext uri="{9D8B030D-6E8A-4147-A177-3AD203B41FA5}">
                      <a16:colId xmlns:a16="http://schemas.microsoft.com/office/drawing/2014/main" val="3193093456"/>
                    </a:ext>
                  </a:extLst>
                </a:gridCol>
                <a:gridCol w="2661263">
                  <a:extLst>
                    <a:ext uri="{9D8B030D-6E8A-4147-A177-3AD203B41FA5}">
                      <a16:colId xmlns:a16="http://schemas.microsoft.com/office/drawing/2014/main" val="1513244463"/>
                    </a:ext>
                  </a:extLst>
                </a:gridCol>
                <a:gridCol w="2661263">
                  <a:extLst>
                    <a:ext uri="{9D8B030D-6E8A-4147-A177-3AD203B41FA5}">
                      <a16:colId xmlns:a16="http://schemas.microsoft.com/office/drawing/2014/main" val="3609197243"/>
                    </a:ext>
                  </a:extLst>
                </a:gridCol>
                <a:gridCol w="2661263">
                  <a:extLst>
                    <a:ext uri="{9D8B030D-6E8A-4147-A177-3AD203B41FA5}">
                      <a16:colId xmlns:a16="http://schemas.microsoft.com/office/drawing/2014/main" val="472454742"/>
                    </a:ext>
                  </a:extLst>
                </a:gridCol>
                <a:gridCol w="2661263">
                  <a:extLst>
                    <a:ext uri="{9D8B030D-6E8A-4147-A177-3AD203B41FA5}">
                      <a16:colId xmlns:a16="http://schemas.microsoft.com/office/drawing/2014/main" val="1361603175"/>
                    </a:ext>
                  </a:extLst>
                </a:gridCol>
              </a:tblGrid>
              <a:tr h="745110">
                <a:tc>
                  <a:txBody>
                    <a:bodyPr/>
                    <a:lstStyle/>
                    <a:p>
                      <a:pPr algn="just" latinLnBrk="0">
                        <a:lnSpc>
                          <a:spcPct val="107000"/>
                        </a:lnSpc>
                        <a:spcAft>
                          <a:spcPts val="800"/>
                        </a:spcAft>
                      </a:pPr>
                      <a:r>
                        <a:rPr lang="ko-KR" sz="3200" kern="0" dirty="0">
                          <a:ln>
                            <a:noFill/>
                          </a:ln>
                          <a:solidFill>
                            <a:schemeClr val="tx1"/>
                          </a:solidFill>
                          <a:effectLst/>
                        </a:rPr>
                        <a:t>　</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This Work</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2010' JSSC </a:t>
                      </a:r>
                      <a:br>
                        <a:rPr lang="en-US" sz="3200" kern="0" dirty="0">
                          <a:ln>
                            <a:noFill/>
                          </a:ln>
                          <a:solidFill>
                            <a:schemeClr val="tx1"/>
                          </a:solidFill>
                          <a:effectLst/>
                        </a:rPr>
                      </a:br>
                      <a:r>
                        <a:rPr lang="en-US" sz="3200" kern="0" dirty="0">
                          <a:ln>
                            <a:noFill/>
                          </a:ln>
                          <a:solidFill>
                            <a:schemeClr val="tx1"/>
                          </a:solidFill>
                          <a:effectLst/>
                        </a:rPr>
                        <a:t>[1]</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2014' JSSC </a:t>
                      </a:r>
                      <a:br>
                        <a:rPr lang="en-US" sz="3200" kern="0" dirty="0">
                          <a:ln>
                            <a:noFill/>
                          </a:ln>
                          <a:solidFill>
                            <a:schemeClr val="tx1"/>
                          </a:solidFill>
                          <a:effectLst/>
                        </a:rPr>
                      </a:br>
                      <a:r>
                        <a:rPr lang="en-US" sz="3200" kern="0" dirty="0">
                          <a:ln>
                            <a:noFill/>
                          </a:ln>
                          <a:solidFill>
                            <a:schemeClr val="tx1"/>
                          </a:solidFill>
                          <a:effectLst/>
                        </a:rPr>
                        <a:t>[2]</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2020' JSSC </a:t>
                      </a:r>
                      <a:br>
                        <a:rPr lang="en-US" sz="3200" kern="0" dirty="0">
                          <a:ln>
                            <a:noFill/>
                          </a:ln>
                          <a:solidFill>
                            <a:schemeClr val="tx1"/>
                          </a:solidFill>
                          <a:effectLst/>
                        </a:rPr>
                      </a:br>
                      <a:r>
                        <a:rPr lang="en-US" sz="3200" kern="0" dirty="0">
                          <a:ln>
                            <a:noFill/>
                          </a:ln>
                          <a:solidFill>
                            <a:schemeClr val="tx1"/>
                          </a:solidFill>
                          <a:effectLst/>
                        </a:rPr>
                        <a:t>[3]</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640968"/>
                  </a:ext>
                </a:extLst>
              </a:tr>
              <a:tr h="745110">
                <a:tc>
                  <a:txBody>
                    <a:bodyPr/>
                    <a:lstStyle/>
                    <a:p>
                      <a:pPr algn="ctr" latinLnBrk="0">
                        <a:lnSpc>
                          <a:spcPct val="107000"/>
                        </a:lnSpc>
                        <a:spcAft>
                          <a:spcPts val="800"/>
                        </a:spcAft>
                      </a:pPr>
                      <a:r>
                        <a:rPr lang="en-US" sz="3200" kern="0" dirty="0">
                          <a:ln>
                            <a:noFill/>
                          </a:ln>
                          <a:solidFill>
                            <a:schemeClr val="tx1"/>
                          </a:solidFill>
                          <a:effectLst/>
                        </a:rPr>
                        <a:t>Data Rate</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16Gbps</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Dual Lane </a:t>
                      </a:r>
                      <a:br>
                        <a:rPr lang="en-US" sz="3200" kern="0" dirty="0">
                          <a:ln>
                            <a:noFill/>
                          </a:ln>
                          <a:solidFill>
                            <a:schemeClr val="tx1"/>
                          </a:solidFill>
                          <a:effectLst/>
                        </a:rPr>
                      </a:br>
                      <a:r>
                        <a:rPr lang="en-US" sz="3200" kern="0" dirty="0">
                          <a:ln>
                            <a:noFill/>
                          </a:ln>
                          <a:solidFill>
                            <a:schemeClr val="tx1"/>
                          </a:solidFill>
                          <a:effectLst/>
                        </a:rPr>
                        <a:t>40Gbps</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1.25G - </a:t>
                      </a:r>
                      <a:br>
                        <a:rPr lang="en-US" sz="3200" kern="0" dirty="0">
                          <a:ln>
                            <a:noFill/>
                          </a:ln>
                          <a:solidFill>
                            <a:schemeClr val="tx1"/>
                          </a:solidFill>
                          <a:effectLst/>
                        </a:rPr>
                      </a:br>
                      <a:r>
                        <a:rPr lang="en-US" sz="3200" kern="0" dirty="0">
                          <a:ln>
                            <a:noFill/>
                          </a:ln>
                          <a:solidFill>
                            <a:schemeClr val="tx1"/>
                          </a:solidFill>
                          <a:effectLst/>
                        </a:rPr>
                        <a:t>28.5Gbps</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112Gbps</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5708165"/>
                  </a:ext>
                </a:extLst>
              </a:tr>
              <a:tr h="363143">
                <a:tc>
                  <a:txBody>
                    <a:bodyPr/>
                    <a:lstStyle/>
                    <a:p>
                      <a:pPr algn="ctr" latinLnBrk="0">
                        <a:lnSpc>
                          <a:spcPct val="107000"/>
                        </a:lnSpc>
                        <a:spcAft>
                          <a:spcPts val="800"/>
                        </a:spcAft>
                      </a:pPr>
                      <a:r>
                        <a:rPr lang="en-US" sz="3200" kern="0">
                          <a:ln>
                            <a:noFill/>
                          </a:ln>
                          <a:solidFill>
                            <a:schemeClr val="tx1"/>
                          </a:solidFill>
                          <a:effectLst/>
                        </a:rPr>
                        <a:t>Modulation</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NRZ</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DQPSK</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NRZ</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PAM4</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2495543"/>
                  </a:ext>
                </a:extLst>
              </a:tr>
              <a:tr h="745110">
                <a:tc>
                  <a:txBody>
                    <a:bodyPr/>
                    <a:lstStyle/>
                    <a:p>
                      <a:pPr algn="ctr" latinLnBrk="0">
                        <a:lnSpc>
                          <a:spcPct val="107000"/>
                        </a:lnSpc>
                        <a:spcAft>
                          <a:spcPts val="800"/>
                        </a:spcAft>
                      </a:pPr>
                      <a:r>
                        <a:rPr lang="en-US" sz="3200" kern="0">
                          <a:ln>
                            <a:noFill/>
                          </a:ln>
                          <a:solidFill>
                            <a:schemeClr val="tx1"/>
                          </a:solidFill>
                          <a:effectLst/>
                        </a:rPr>
                        <a:t>Chip Size</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2 X 3 mm2</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4 X 4 mm2</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1.8 X 1.85 mm2</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0.75 X 0.375 mm2</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7261400"/>
                  </a:ext>
                </a:extLst>
              </a:tr>
              <a:tr h="745110">
                <a:tc>
                  <a:txBody>
                    <a:bodyPr/>
                    <a:lstStyle/>
                    <a:p>
                      <a:pPr algn="ctr" latinLnBrk="0">
                        <a:lnSpc>
                          <a:spcPct val="107000"/>
                        </a:lnSpc>
                        <a:spcAft>
                          <a:spcPts val="800"/>
                        </a:spcAft>
                      </a:pPr>
                      <a:r>
                        <a:rPr lang="en-US" sz="3200" kern="0">
                          <a:ln>
                            <a:noFill/>
                          </a:ln>
                          <a:solidFill>
                            <a:schemeClr val="tx1"/>
                          </a:solidFill>
                          <a:effectLst/>
                        </a:rPr>
                        <a:t>Power consumption</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670mW</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3W</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560mW </a:t>
                      </a:r>
                      <a:br>
                        <a:rPr lang="en-US" sz="3200" kern="0" dirty="0">
                          <a:ln>
                            <a:noFill/>
                          </a:ln>
                          <a:solidFill>
                            <a:schemeClr val="tx1"/>
                          </a:solidFill>
                          <a:effectLst/>
                        </a:rPr>
                      </a:br>
                      <a:r>
                        <a:rPr lang="en-US" sz="3200" kern="0" dirty="0">
                          <a:ln>
                            <a:noFill/>
                          </a:ln>
                          <a:solidFill>
                            <a:schemeClr val="tx1"/>
                          </a:solidFill>
                          <a:effectLst/>
                        </a:rPr>
                        <a:t>at 28Gbps</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448mW</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9915640"/>
                  </a:ext>
                </a:extLst>
              </a:tr>
              <a:tr h="363143">
                <a:tc>
                  <a:txBody>
                    <a:bodyPr/>
                    <a:lstStyle/>
                    <a:p>
                      <a:pPr algn="ctr" latinLnBrk="0">
                        <a:lnSpc>
                          <a:spcPct val="107000"/>
                        </a:lnSpc>
                        <a:spcAft>
                          <a:spcPts val="800"/>
                        </a:spcAft>
                      </a:pPr>
                      <a:r>
                        <a:rPr lang="en-US" sz="3200" kern="0">
                          <a:ln>
                            <a:noFill/>
                          </a:ln>
                          <a:solidFill>
                            <a:schemeClr val="tx1"/>
                          </a:solidFill>
                          <a:effectLst/>
                        </a:rPr>
                        <a:t>Process</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65nm CMOS</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65nm CMOS</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a:ln>
                            <a:noFill/>
                          </a:ln>
                          <a:solidFill>
                            <a:schemeClr val="tx1"/>
                          </a:solidFill>
                          <a:effectLst/>
                        </a:rPr>
                        <a:t>28nm CMOS</a:t>
                      </a:r>
                      <a:endParaRPr lang="ko-KR" sz="3200" kern="10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0">
                        <a:lnSpc>
                          <a:spcPct val="107000"/>
                        </a:lnSpc>
                        <a:spcAft>
                          <a:spcPts val="800"/>
                        </a:spcAft>
                      </a:pPr>
                      <a:r>
                        <a:rPr lang="en-US" sz="3200" kern="0" dirty="0">
                          <a:ln>
                            <a:noFill/>
                          </a:ln>
                          <a:solidFill>
                            <a:schemeClr val="tx1"/>
                          </a:solidFill>
                          <a:effectLst/>
                        </a:rPr>
                        <a:t>10nm </a:t>
                      </a:r>
                      <a:r>
                        <a:rPr lang="en-US" sz="3200" kern="0" dirty="0" err="1">
                          <a:ln>
                            <a:noFill/>
                          </a:ln>
                          <a:solidFill>
                            <a:schemeClr val="tx1"/>
                          </a:solidFill>
                          <a:effectLst/>
                        </a:rPr>
                        <a:t>FinFET</a:t>
                      </a:r>
                      <a:endParaRPr lang="ko-KR" sz="3200" kern="100" dirty="0">
                        <a:ln>
                          <a:noFill/>
                        </a:ln>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55295"/>
                  </a:ext>
                </a:extLst>
              </a:tr>
            </a:tbl>
          </a:graphicData>
        </a:graphic>
      </p:graphicFrame>
      <p:sp>
        <p:nvSpPr>
          <p:cNvPr id="40" name="TextBox 39">
            <a:extLst>
              <a:ext uri="{FF2B5EF4-FFF2-40B4-BE49-F238E27FC236}">
                <a16:creationId xmlns:a16="http://schemas.microsoft.com/office/drawing/2014/main" id="{1518E5B6-3C73-4CA6-7145-58E1D9284EB1}"/>
              </a:ext>
            </a:extLst>
          </p:cNvPr>
          <p:cNvSpPr txBox="1"/>
          <p:nvPr/>
        </p:nvSpPr>
        <p:spPr>
          <a:xfrm>
            <a:off x="15436921" y="33280810"/>
            <a:ext cx="14288544" cy="1569660"/>
          </a:xfrm>
          <a:prstGeom prst="rect">
            <a:avLst/>
          </a:prstGeom>
          <a:noFill/>
        </p:spPr>
        <p:txBody>
          <a:bodyPr wrap="square">
            <a:spAutoFit/>
          </a:bodyPr>
          <a:lstStyle/>
          <a:p>
            <a:r>
              <a:rPr lang="en-US" altLang="ko-KR" sz="3200" dirty="0">
                <a:latin typeface="+mj-ea"/>
                <a:ea typeface="+mj-ea"/>
              </a:rPr>
              <a:t>As shown in Table 1, this design demonstrates efficient utilization of power consumption, chip area, and intuitive modulation, effectively meeting the cost requirements of the SERDES.</a:t>
            </a:r>
            <a:endParaRPr lang="en-US" sz="3200" dirty="0">
              <a:latin typeface="+mj-ea"/>
              <a:ea typeface="+mj-ea"/>
            </a:endParaRPr>
          </a:p>
        </p:txBody>
      </p:sp>
      <p:sp>
        <p:nvSpPr>
          <p:cNvPr id="41" name="TextBox 40">
            <a:extLst>
              <a:ext uri="{FF2B5EF4-FFF2-40B4-BE49-F238E27FC236}">
                <a16:creationId xmlns:a16="http://schemas.microsoft.com/office/drawing/2014/main" id="{D827540A-C9E6-2573-DF6F-155CD85CB513}"/>
              </a:ext>
            </a:extLst>
          </p:cNvPr>
          <p:cNvSpPr txBox="1"/>
          <p:nvPr/>
        </p:nvSpPr>
        <p:spPr>
          <a:xfrm>
            <a:off x="16255610" y="32819908"/>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Table 1. SERDES Specification Comparison</a:t>
            </a:r>
          </a:p>
        </p:txBody>
      </p:sp>
      <p:pic>
        <p:nvPicPr>
          <p:cNvPr id="42" name="그림 41" descr="텍스트, 상징, 폰트, 원이(가) 표시된 사진&#10;&#10;자동 생성된 설명">
            <a:extLst>
              <a:ext uri="{FF2B5EF4-FFF2-40B4-BE49-F238E27FC236}">
                <a16:creationId xmlns:a16="http://schemas.microsoft.com/office/drawing/2014/main" id="{8126AE84-D195-BF52-B202-131179F06DE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95627" y="3845392"/>
            <a:ext cx="2075575" cy="2075575"/>
          </a:xfrm>
          <a:prstGeom prst="rect">
            <a:avLst/>
          </a:prstGeom>
        </p:spPr>
      </p:pic>
      <p:sp>
        <p:nvSpPr>
          <p:cNvPr id="43" name="TextBox 42">
            <a:extLst>
              <a:ext uri="{FF2B5EF4-FFF2-40B4-BE49-F238E27FC236}">
                <a16:creationId xmlns:a16="http://schemas.microsoft.com/office/drawing/2014/main" id="{9E4DEEE2-6156-2D84-D32D-1729D83892C9}"/>
              </a:ext>
            </a:extLst>
          </p:cNvPr>
          <p:cNvSpPr txBox="1"/>
          <p:nvPr/>
        </p:nvSpPr>
        <p:spPr>
          <a:xfrm>
            <a:off x="3146188" y="3592917"/>
            <a:ext cx="24663605" cy="1107996"/>
          </a:xfrm>
          <a:prstGeom prst="rect">
            <a:avLst/>
          </a:prstGeom>
          <a:noFill/>
        </p:spPr>
        <p:txBody>
          <a:bodyPr wrap="square">
            <a:spAutoFit/>
          </a:bodyPr>
          <a:lstStyle/>
          <a:p>
            <a:pPr algn="ctr"/>
            <a:r>
              <a:rPr lang="en-US" altLang="ko-KR" sz="6600" b="1" dirty="0">
                <a:ln w="28575">
                  <a:noFill/>
                  <a:prstDash val="dash"/>
                </a:ln>
                <a:latin typeface="+mj-ea"/>
                <a:ea typeface="+mj-ea"/>
              </a:rPr>
              <a:t>16Gbps High Speed </a:t>
            </a:r>
            <a:r>
              <a:rPr lang="en-US" altLang="ko-KR" sz="6600" b="1">
                <a:ln w="28575">
                  <a:noFill/>
                  <a:prstDash val="dash"/>
                </a:ln>
                <a:latin typeface="+mj-ea"/>
                <a:ea typeface="+mj-ea"/>
              </a:rPr>
              <a:t>Interface Module with </a:t>
            </a:r>
            <a:r>
              <a:rPr lang="en-US" altLang="ko-KR" sz="6600" b="1" dirty="0">
                <a:ln w="28575">
                  <a:noFill/>
                  <a:prstDash val="dash"/>
                </a:ln>
                <a:latin typeface="+mj-ea"/>
                <a:ea typeface="+mj-ea"/>
              </a:rPr>
              <a:t>SERDES &amp; CTLE</a:t>
            </a:r>
          </a:p>
        </p:txBody>
      </p:sp>
      <p:sp>
        <p:nvSpPr>
          <p:cNvPr id="44" name="TextBox 43">
            <a:extLst>
              <a:ext uri="{FF2B5EF4-FFF2-40B4-BE49-F238E27FC236}">
                <a16:creationId xmlns:a16="http://schemas.microsoft.com/office/drawing/2014/main" id="{768847EC-EE5D-62DE-D228-116B719293AF}"/>
              </a:ext>
            </a:extLst>
          </p:cNvPr>
          <p:cNvSpPr txBox="1"/>
          <p:nvPr/>
        </p:nvSpPr>
        <p:spPr>
          <a:xfrm>
            <a:off x="4120361" y="4908650"/>
            <a:ext cx="23181241" cy="646331"/>
          </a:xfrm>
          <a:prstGeom prst="rect">
            <a:avLst/>
          </a:prstGeom>
          <a:noFill/>
        </p:spPr>
        <p:txBody>
          <a:bodyPr wrap="square">
            <a:spAutoFit/>
          </a:bodyPr>
          <a:lstStyle/>
          <a:p>
            <a:pPr algn="ctr"/>
            <a:r>
              <a:rPr lang="en-US" altLang="ko-KR" sz="3600" b="1" dirty="0">
                <a:ln w="28575">
                  <a:noFill/>
                  <a:prstDash val="dash"/>
                </a:ln>
                <a:latin typeface="+mj-ea"/>
                <a:ea typeface="+mj-ea"/>
              </a:rPr>
              <a:t>Lee</a:t>
            </a:r>
            <a:r>
              <a:rPr lang="ko-KR" altLang="en-US" sz="3600" b="1" dirty="0">
                <a:ln w="28575">
                  <a:noFill/>
                  <a:prstDash val="dash"/>
                </a:ln>
                <a:latin typeface="+mj-ea"/>
                <a:ea typeface="+mj-ea"/>
              </a:rPr>
              <a:t> </a:t>
            </a:r>
            <a:r>
              <a:rPr lang="en-US" altLang="ko-KR" sz="3600" b="1" dirty="0">
                <a:ln w="28575">
                  <a:noFill/>
                  <a:prstDash val="dash"/>
                </a:ln>
                <a:latin typeface="+mj-ea"/>
                <a:ea typeface="+mj-ea"/>
              </a:rPr>
              <a:t>Dong</a:t>
            </a:r>
            <a:r>
              <a:rPr lang="ko-KR" altLang="en-US" sz="3600" b="1" dirty="0">
                <a:ln w="28575">
                  <a:noFill/>
                  <a:prstDash val="dash"/>
                </a:ln>
                <a:latin typeface="+mj-ea"/>
                <a:ea typeface="+mj-ea"/>
              </a:rPr>
              <a:t> </a:t>
            </a:r>
            <a:r>
              <a:rPr lang="en-US" altLang="ko-KR" sz="3600" b="1" dirty="0">
                <a:ln w="28575">
                  <a:noFill/>
                  <a:prstDash val="dash"/>
                </a:ln>
                <a:latin typeface="+mj-ea"/>
                <a:ea typeface="+mj-ea"/>
              </a:rPr>
              <a:t>Gun,</a:t>
            </a:r>
            <a:r>
              <a:rPr lang="ko-KR" altLang="en-US" sz="3600" b="1" dirty="0">
                <a:ln w="28575">
                  <a:noFill/>
                  <a:prstDash val="dash"/>
                </a:ln>
                <a:latin typeface="+mj-ea"/>
                <a:ea typeface="+mj-ea"/>
              </a:rPr>
              <a:t> </a:t>
            </a:r>
            <a:r>
              <a:rPr lang="en-US" altLang="ko-KR" sz="3600" b="1" dirty="0">
                <a:ln w="28575">
                  <a:noFill/>
                  <a:prstDash val="dash"/>
                </a:ln>
                <a:latin typeface="+mj-ea"/>
                <a:ea typeface="+mj-ea"/>
              </a:rPr>
              <a:t>Tae Soo Ahn, Jong Chan An, Tae Wook Kim, Jun Young Song</a:t>
            </a:r>
            <a:endParaRPr lang="ko-KR" altLang="en-US" sz="3600" b="1" dirty="0">
              <a:ln w="28575">
                <a:noFill/>
                <a:prstDash val="dash"/>
              </a:ln>
              <a:latin typeface="+mj-ea"/>
              <a:ea typeface="+mj-ea"/>
            </a:endParaRPr>
          </a:p>
        </p:txBody>
      </p:sp>
      <p:sp>
        <p:nvSpPr>
          <p:cNvPr id="4" name="사각형: 둥근 모서리 3">
            <a:extLst>
              <a:ext uri="{FF2B5EF4-FFF2-40B4-BE49-F238E27FC236}">
                <a16:creationId xmlns:a16="http://schemas.microsoft.com/office/drawing/2014/main" id="{EE7CD2E2-9548-2FDB-62E3-C153737C6679}"/>
              </a:ext>
            </a:extLst>
          </p:cNvPr>
          <p:cNvSpPr/>
          <p:nvPr/>
        </p:nvSpPr>
        <p:spPr>
          <a:xfrm>
            <a:off x="-27745" y="6888123"/>
            <a:ext cx="6517032"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a:solidFill>
                  <a:schemeClr val="bg1"/>
                </a:solidFill>
              </a:rPr>
              <a:t>Abstract</a:t>
            </a:r>
            <a:endParaRPr lang="ko-KR" altLang="en-US" dirty="0">
              <a:solidFill>
                <a:schemeClr val="bg1"/>
              </a:solidFill>
            </a:endParaRPr>
          </a:p>
        </p:txBody>
      </p:sp>
      <p:sp>
        <p:nvSpPr>
          <p:cNvPr id="46" name="TextBox 45">
            <a:extLst>
              <a:ext uri="{FF2B5EF4-FFF2-40B4-BE49-F238E27FC236}">
                <a16:creationId xmlns:a16="http://schemas.microsoft.com/office/drawing/2014/main" id="{EECBE549-38E6-AF84-6D9E-B866FA282AE7}"/>
              </a:ext>
            </a:extLst>
          </p:cNvPr>
          <p:cNvSpPr txBox="1"/>
          <p:nvPr/>
        </p:nvSpPr>
        <p:spPr>
          <a:xfrm>
            <a:off x="856944" y="39819888"/>
            <a:ext cx="13538909" cy="1077218"/>
          </a:xfrm>
          <a:prstGeom prst="rect">
            <a:avLst/>
          </a:prstGeom>
          <a:noFill/>
        </p:spPr>
        <p:txBody>
          <a:bodyPr wrap="square">
            <a:spAutoFit/>
          </a:bodyPr>
          <a:lstStyle/>
          <a:p>
            <a:r>
              <a:rPr lang="en-US" altLang="ko-KR" sz="3200" b="1">
                <a:latin typeface="+mj-ea"/>
                <a:ea typeface="+mj-ea"/>
              </a:rPr>
              <a:t>Acknowledgement</a:t>
            </a:r>
            <a:r>
              <a:rPr lang="en-US" altLang="ko-KR" sz="3200">
                <a:latin typeface="+mj-ea"/>
                <a:ea typeface="+mj-ea"/>
              </a:rPr>
              <a:t>  The chip fabrication and EDA tool were supported by the IC Design Education Center(IDEC), Korea.</a:t>
            </a:r>
            <a:endParaRPr lang="en-US" altLang="ko-KR" sz="3200" dirty="0">
              <a:latin typeface="+mj-ea"/>
              <a:ea typeface="+mj-ea"/>
            </a:endParaRPr>
          </a:p>
        </p:txBody>
      </p:sp>
      <p:cxnSp>
        <p:nvCxnSpPr>
          <p:cNvPr id="47" name="直接连接符 131">
            <a:extLst>
              <a:ext uri="{FF2B5EF4-FFF2-40B4-BE49-F238E27FC236}">
                <a16:creationId xmlns:a16="http://schemas.microsoft.com/office/drawing/2014/main" id="{2F88C3CF-A9B7-6424-EA31-FA7CF21A114D}"/>
              </a:ext>
            </a:extLst>
          </p:cNvPr>
          <p:cNvCxnSpPr>
            <a:cxnSpLocks/>
          </p:cNvCxnSpPr>
          <p:nvPr/>
        </p:nvCxnSpPr>
        <p:spPr>
          <a:xfrm>
            <a:off x="919440" y="39675633"/>
            <a:ext cx="1399489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1104</Words>
  <Application>Microsoft Office PowerPoint</Application>
  <PresentationFormat>사용자 지정</PresentationFormat>
  <Paragraphs>63</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맑은 고딕</vt:lpstr>
      <vt:lpstr>Arial</vt:lpstr>
      <vt:lpstr>Calibri</vt:lpstr>
      <vt:lpstr>Calibri Light</vt:lpstr>
      <vt:lpstr>Times New Roman</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박기환</cp:lastModifiedBy>
  <cp:revision>15</cp:revision>
  <dcterms:created xsi:type="dcterms:W3CDTF">2018-03-08T06:02:33Z</dcterms:created>
  <dcterms:modified xsi:type="dcterms:W3CDTF">2025-05-06T08:25:55Z</dcterms:modified>
</cp:coreProperties>
</file>